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7" r:id="rId1"/>
  </p:sld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99"/>
    <a:srgbClr val="AFDD7D"/>
    <a:srgbClr val="FFFF66"/>
    <a:srgbClr val="BEE395"/>
    <a:srgbClr val="FF6699"/>
    <a:srgbClr val="FFCCCC"/>
    <a:srgbClr val="EFE1E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601;&#1589;&#1604;&#1610;%20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582;&#1605;&#1587;%20&#1601;&#1589;&#1608;&#1604;%201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601;&#1589;&#1604;&#1610;%2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582;&#1605;&#1587;%20&#1601;&#1589;&#1608;&#1604;%20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601;&#1589;&#1604;&#1610;%20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582;&#1605;&#1587;%20&#1601;&#1589;&#1608;&#1604;%20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582;&#1605;&#1587;%20&#1601;&#1589;&#1608;&#1604;%201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582;&#1605;&#1587;%20&#1601;&#1589;&#1608;&#1604;%201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582;&#1605;&#1587;%20&#1601;&#1589;&#1608;&#1604;%201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a\Desktop\&#1576;&#1585;&#1605;&#1580;&#1577;%20&#1582;&#1605;&#1587;%20&#1601;&#1589;&#1608;&#1604;%201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j-cs"/>
              </a:defRPr>
            </a:pPr>
            <a:r>
              <a:rPr lang="ar-SA" sz="2400">
                <a:solidFill>
                  <a:schemeClr val="tx2">
                    <a:lumMod val="10000"/>
                  </a:schemeClr>
                </a:solidFill>
                <a:cs typeface="+mj-cs"/>
              </a:rPr>
              <a:t>المستوى العلمي و نسب النجاح</a:t>
            </a:r>
            <a:endParaRPr lang="en-US" sz="2400">
              <a:solidFill>
                <a:schemeClr val="tx2">
                  <a:lumMod val="10000"/>
                </a:schemeClr>
              </a:solidFill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+mj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'181'!$G$22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'181'!$H$21:$I$21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'181'!$H$22:$I$22</c:f>
              <c:numCache>
                <c:formatCode>General</c:formatCode>
                <c:ptCount val="2"/>
                <c:pt idx="0">
                  <c:v>31.8</c:v>
                </c:pt>
                <c:pt idx="1">
                  <c:v>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4-47C4-831A-C532AD127A71}"/>
            </c:ext>
          </c:extLst>
        </c:ser>
        <c:ser>
          <c:idx val="1"/>
          <c:order val="1"/>
          <c:tx>
            <c:strRef>
              <c:f>'181'!$G$23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'181'!$H$21:$I$21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'181'!$H$23:$I$23</c:f>
              <c:numCache>
                <c:formatCode>General</c:formatCode>
                <c:ptCount val="2"/>
                <c:pt idx="0">
                  <c:v>51.1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A4-47C4-831A-C532AD127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3854160"/>
        <c:axId val="413854816"/>
        <c:axId val="0"/>
      </c:bar3DChart>
      <c:catAx>
        <c:axId val="41385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13854816"/>
        <c:crosses val="autoZero"/>
        <c:auto val="1"/>
        <c:lblAlgn val="ctr"/>
        <c:lblOffset val="100"/>
        <c:noMultiLvlLbl val="0"/>
      </c:catAx>
      <c:valAx>
        <c:axId val="41385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1385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j-cs"/>
              </a:defRPr>
            </a:pPr>
            <a:r>
              <a:rPr lang="ar-SA" sz="2400">
                <a:solidFill>
                  <a:srgbClr val="002060"/>
                </a:solidFill>
                <a:cs typeface="+mj-cs"/>
              </a:rPr>
              <a:t>المستوى العلمي و نسب النجاح</a:t>
            </a:r>
            <a:endParaRPr lang="en-US" sz="2400">
              <a:solidFill>
                <a:srgbClr val="002060"/>
              </a:solidFill>
              <a:cs typeface="+mj-cs"/>
            </a:endParaRPr>
          </a:p>
        </c:rich>
      </c:tx>
      <c:layout>
        <c:manualLayout>
          <c:xMode val="edge"/>
          <c:yMode val="edge"/>
          <c:x val="0.16937319536054729"/>
          <c:y val="6.1034767605715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j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'181'!$G$22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cat>
            <c:strRef>
              <c:f>'181'!$H$21:$I$21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'181'!$H$22:$I$22</c:f>
              <c:numCache>
                <c:formatCode>General</c:formatCode>
                <c:ptCount val="2"/>
                <c:pt idx="0">
                  <c:v>31.8</c:v>
                </c:pt>
                <c:pt idx="1">
                  <c:v>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7-47F1-B4CB-E4D87047B74F}"/>
            </c:ext>
          </c:extLst>
        </c:ser>
        <c:ser>
          <c:idx val="1"/>
          <c:order val="1"/>
          <c:tx>
            <c:strRef>
              <c:f>'181'!$G$23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cat>
            <c:strRef>
              <c:f>'181'!$H$21:$I$21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'181'!$H$23:$I$23</c:f>
              <c:numCache>
                <c:formatCode>General</c:formatCode>
                <c:ptCount val="2"/>
                <c:pt idx="0">
                  <c:v>51.1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7-47F1-B4CB-E4D87047B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3854160"/>
        <c:axId val="413854816"/>
        <c:axId val="0"/>
      </c:bar3DChart>
      <c:catAx>
        <c:axId val="41385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13854816"/>
        <c:crosses val="autoZero"/>
        <c:auto val="1"/>
        <c:lblAlgn val="ctr"/>
        <c:lblOffset val="100"/>
        <c:noMultiLvlLbl val="0"/>
      </c:catAx>
      <c:valAx>
        <c:axId val="41385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41385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ar-SA" sz="2800" dirty="0">
                <a:solidFill>
                  <a:srgbClr val="002060"/>
                </a:solidFill>
                <a:effectLst/>
                <a:cs typeface="+mj-cs"/>
              </a:rPr>
              <a:t>التقديرات حسب الدرجات</a:t>
            </a:r>
            <a:endParaRPr lang="en-US" sz="2800" dirty="0">
              <a:solidFill>
                <a:srgbClr val="002060"/>
              </a:solidFill>
              <a:effectLst/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'[برمجة فصلي 5.xlsx]161'!$F$1</c:f>
              <c:strCache>
                <c:ptCount val="1"/>
                <c:pt idx="0">
                  <c:v>سعي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'[برمجة فصلي 5.xlsx]161'!$E$2:$E$7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'[برمجة فصلي 5.xlsx]161'!$F$2:$F$7</c:f>
              <c:numCache>
                <c:formatCode>General</c:formatCode>
                <c:ptCount val="6"/>
                <c:pt idx="0">
                  <c:v>38</c:v>
                </c:pt>
                <c:pt idx="1">
                  <c:v>17</c:v>
                </c:pt>
                <c:pt idx="2">
                  <c:v>11</c:v>
                </c:pt>
                <c:pt idx="3">
                  <c:v>11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9-4620-98A8-BE263950EBE3}"/>
            </c:ext>
          </c:extLst>
        </c:ser>
        <c:ser>
          <c:idx val="1"/>
          <c:order val="1"/>
          <c:tx>
            <c:strRef>
              <c:f>'[برمجة فصلي 5.xlsx]161'!$G$1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'[برمجة فصلي 5.xlsx]161'!$E$2:$E$7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'[برمجة فصلي 5.xlsx]161'!$G$2:$G$7</c:f>
              <c:numCache>
                <c:formatCode>General</c:formatCode>
                <c:ptCount val="6"/>
                <c:pt idx="0">
                  <c:v>63</c:v>
                </c:pt>
                <c:pt idx="1">
                  <c:v>5</c:v>
                </c:pt>
                <c:pt idx="2">
                  <c:v>4</c:v>
                </c:pt>
                <c:pt idx="3">
                  <c:v>12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9-4620-98A8-BE263950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4891768"/>
        <c:axId val="374890456"/>
        <c:axId val="0"/>
      </c:bar3DChart>
      <c:catAx>
        <c:axId val="37489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374890456"/>
        <c:crosses val="autoZero"/>
        <c:auto val="1"/>
        <c:lblAlgn val="ctr"/>
        <c:lblOffset val="100"/>
        <c:noMultiLvlLbl val="0"/>
      </c:catAx>
      <c:valAx>
        <c:axId val="374890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37489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j-cs"/>
              </a:defRPr>
            </a:pPr>
            <a:r>
              <a:rPr lang="ar-SA" sz="2400">
                <a:solidFill>
                  <a:srgbClr val="002060"/>
                </a:solidFill>
                <a:cs typeface="+mj-cs"/>
              </a:rPr>
              <a:t>المستوى العلمي ونسب النجاح</a:t>
            </a:r>
            <a:endParaRPr lang="en-US" sz="2400">
              <a:solidFill>
                <a:srgbClr val="002060"/>
              </a:solidFill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j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'162'!$F$23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j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'162'!$G$22:$H$22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'162'!$G$23:$H$23</c:f>
              <c:numCache>
                <c:formatCode>General</c:formatCode>
                <c:ptCount val="2"/>
                <c:pt idx="0">
                  <c:v>30.8</c:v>
                </c:pt>
                <c:pt idx="1">
                  <c:v>68.099999999999994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6-400D-8A15-89185F6047E8}"/>
            </c:ext>
          </c:extLst>
        </c:ser>
        <c:ser>
          <c:idx val="1"/>
          <c:order val="1"/>
          <c:tx>
            <c:strRef>
              <c:f>'162'!$F$24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'162'!$G$22:$H$22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'162'!$G$24:$H$24</c:f>
              <c:numCache>
                <c:formatCode>General</c:formatCode>
                <c:ptCount val="2"/>
                <c:pt idx="0">
                  <c:v>42.8</c:v>
                </c:pt>
                <c:pt idx="1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6-400D-8A15-89185F6047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4192024"/>
        <c:axId val="414183824"/>
        <c:axId val="0"/>
      </c:bar3DChart>
      <c:catAx>
        <c:axId val="414192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14183824"/>
        <c:crosses val="autoZero"/>
        <c:auto val="1"/>
        <c:lblAlgn val="ctr"/>
        <c:lblOffset val="100"/>
        <c:noMultiLvlLbl val="0"/>
      </c:catAx>
      <c:valAx>
        <c:axId val="41418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1419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ar-SA" sz="2400" dirty="0">
                <a:solidFill>
                  <a:srgbClr val="002060"/>
                </a:solidFill>
                <a:effectLst/>
                <a:cs typeface="+mj-cs"/>
              </a:rPr>
              <a:t>التقديرات</a:t>
            </a:r>
            <a:r>
              <a:rPr lang="ar-SA" sz="2400" baseline="0" dirty="0">
                <a:solidFill>
                  <a:srgbClr val="002060"/>
                </a:solidFill>
                <a:effectLst/>
                <a:cs typeface="+mj-cs"/>
              </a:rPr>
              <a:t> حسب الدرجات</a:t>
            </a:r>
            <a:endParaRPr lang="en-US" sz="2400" dirty="0">
              <a:solidFill>
                <a:srgbClr val="002060"/>
              </a:solidFill>
              <a:effectLst/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'162'!$G$3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'162'!$F$4:$F$9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'162'!$G$4:$G$9</c:f>
              <c:numCache>
                <c:formatCode>General</c:formatCode>
                <c:ptCount val="6"/>
                <c:pt idx="0">
                  <c:v>30</c:v>
                </c:pt>
                <c:pt idx="1">
                  <c:v>17</c:v>
                </c:pt>
                <c:pt idx="2">
                  <c:v>15</c:v>
                </c:pt>
                <c:pt idx="3">
                  <c:v>7</c:v>
                </c:pt>
                <c:pt idx="4">
                  <c:v>6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C4-4AD9-A95B-F4881A6864D2}"/>
            </c:ext>
          </c:extLst>
        </c:ser>
        <c:ser>
          <c:idx val="1"/>
          <c:order val="1"/>
          <c:tx>
            <c:strRef>
              <c:f>'162'!$H$3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'162'!$F$4:$F$9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'162'!$H$4:$H$9</c:f>
              <c:numCache>
                <c:formatCode>General</c:formatCode>
                <c:ptCount val="6"/>
                <c:pt idx="0">
                  <c:v>62</c:v>
                </c:pt>
                <c:pt idx="1">
                  <c:v>7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C4-4AD9-A95B-F4881A686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7821320"/>
        <c:axId val="307816728"/>
        <c:axId val="0"/>
      </c:bar3DChart>
      <c:catAx>
        <c:axId val="30782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307816728"/>
        <c:crosses val="autoZero"/>
        <c:auto val="1"/>
        <c:lblAlgn val="ctr"/>
        <c:lblOffset val="100"/>
        <c:noMultiLvlLbl val="0"/>
      </c:catAx>
      <c:valAx>
        <c:axId val="307816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30782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ar-SA" sz="2400" dirty="0">
                <a:solidFill>
                  <a:srgbClr val="002060"/>
                </a:solidFill>
                <a:cs typeface="+mj-cs"/>
              </a:rPr>
              <a:t>التقديرات حسب الدرجات</a:t>
            </a:r>
            <a:endParaRPr lang="en-US" sz="2400" dirty="0">
              <a:solidFill>
                <a:srgbClr val="002060"/>
              </a:solidFill>
              <a:cs typeface="+mj-cs"/>
            </a:endParaRPr>
          </a:p>
        </c:rich>
      </c:tx>
      <c:layout>
        <c:manualLayout>
          <c:xMode val="edge"/>
          <c:yMode val="edge"/>
          <c:x val="0.28625678040244967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812157647182686E-2"/>
          <c:y val="0.10953665286401562"/>
          <c:w val="0.89915183976417334"/>
          <c:h val="0.75104439140328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'171'!$G$2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j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'171'!$F$3:$F$8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'171'!$G$3:$G$8</c:f>
              <c:numCache>
                <c:formatCode>General</c:formatCode>
                <c:ptCount val="6"/>
                <c:pt idx="0">
                  <c:v>43</c:v>
                </c:pt>
                <c:pt idx="1">
                  <c:v>41</c:v>
                </c:pt>
                <c:pt idx="2">
                  <c:v>13</c:v>
                </c:pt>
                <c:pt idx="3">
                  <c:v>24</c:v>
                </c:pt>
                <c:pt idx="4">
                  <c:v>14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4-4947-9647-A022278087FF}"/>
            </c:ext>
          </c:extLst>
        </c:ser>
        <c:ser>
          <c:idx val="1"/>
          <c:order val="1"/>
          <c:tx>
            <c:strRef>
              <c:f>'171'!$H$2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A10-4EEC-9CA2-A1A2DED373C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A10-4EEC-9CA2-A1A2DED373C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A10-4EEC-9CA2-A1A2DED373C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A10-4EEC-9CA2-A1A2DED373C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5A10-4EEC-9CA2-A1A2DED373C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A10-4EEC-9CA2-A1A2DED373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'171'!$F$3:$F$8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'171'!$H$3:$H$8</c:f>
              <c:numCache>
                <c:formatCode>General</c:formatCode>
                <c:ptCount val="6"/>
                <c:pt idx="0">
                  <c:v>87</c:v>
                </c:pt>
                <c:pt idx="1">
                  <c:v>18</c:v>
                </c:pt>
                <c:pt idx="2">
                  <c:v>21</c:v>
                </c:pt>
                <c:pt idx="3">
                  <c:v>17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94-4947-9647-A022278087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3802648"/>
        <c:axId val="443798712"/>
        <c:axId val="0"/>
      </c:bar3DChart>
      <c:catAx>
        <c:axId val="443802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43798712"/>
        <c:crosses val="autoZero"/>
        <c:auto val="1"/>
        <c:lblAlgn val="ctr"/>
        <c:lblOffset val="100"/>
        <c:noMultiLvlLbl val="0"/>
      </c:catAx>
      <c:valAx>
        <c:axId val="443798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4380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40413209017616"/>
          <c:y val="0.91731623520311645"/>
          <c:w val="0.3063702482150753"/>
          <c:h val="8.2683764796883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j-cs"/>
              </a:defRPr>
            </a:pPr>
            <a:r>
              <a:rPr lang="ar-SA" sz="2400">
                <a:solidFill>
                  <a:srgbClr val="002060"/>
                </a:solidFill>
                <a:cs typeface="+mj-cs"/>
              </a:rPr>
              <a:t>المستوى العلمي ونسب النجاح</a:t>
            </a:r>
            <a:endParaRPr lang="en-US" sz="2400">
              <a:solidFill>
                <a:srgbClr val="002060"/>
              </a:solidFill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j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'171'!$F$22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5"/>
              </a:solidFill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  <a:contourClr>
                <a:schemeClr val="accent5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j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'171'!$G$21:$H$21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'171'!$G$22:$H$22</c:f>
              <c:numCache>
                <c:formatCode>General</c:formatCode>
                <c:ptCount val="2"/>
                <c:pt idx="0">
                  <c:v>30.7</c:v>
                </c:pt>
                <c:pt idx="1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65-4BC7-98D7-D6D69933546B}"/>
            </c:ext>
          </c:extLst>
        </c:ser>
        <c:ser>
          <c:idx val="1"/>
          <c:order val="1"/>
          <c:tx>
            <c:strRef>
              <c:f>'171'!$F$23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j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'171'!$G$21:$H$21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'171'!$G$23:$H$23</c:f>
              <c:numCache>
                <c:formatCode>General</c:formatCode>
                <c:ptCount val="2"/>
                <c:pt idx="0">
                  <c:v>47.3</c:v>
                </c:pt>
                <c:pt idx="1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65-4BC7-98D7-D6D6993354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6768832"/>
        <c:axId val="426767848"/>
        <c:axId val="0"/>
      </c:bar3DChart>
      <c:catAx>
        <c:axId val="426768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26767848"/>
        <c:crosses val="autoZero"/>
        <c:auto val="1"/>
        <c:lblAlgn val="ctr"/>
        <c:lblOffset val="100"/>
        <c:noMultiLvlLbl val="0"/>
      </c:catAx>
      <c:valAx>
        <c:axId val="426767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2676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j-cs"/>
              </a:defRPr>
            </a:pPr>
            <a:r>
              <a:rPr lang="ar-SA" sz="2400">
                <a:solidFill>
                  <a:srgbClr val="002060"/>
                </a:solidFill>
                <a:cs typeface="+mj-cs"/>
              </a:rPr>
              <a:t>التقديرات حسب الدرجات</a:t>
            </a:r>
            <a:endParaRPr lang="en-US" sz="2400">
              <a:solidFill>
                <a:srgbClr val="002060"/>
              </a:solidFill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j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'172'!$G$2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'172'!$F$3:$F$8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'172'!$G$3:$G$8</c:f>
              <c:numCache>
                <c:formatCode>General</c:formatCode>
                <c:ptCount val="6"/>
                <c:pt idx="0">
                  <c:v>33</c:v>
                </c:pt>
                <c:pt idx="1">
                  <c:v>35</c:v>
                </c:pt>
                <c:pt idx="2">
                  <c:v>35</c:v>
                </c:pt>
                <c:pt idx="3">
                  <c:v>28</c:v>
                </c:pt>
                <c:pt idx="4">
                  <c:v>12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B1-45DE-85FA-1432D72D0EF5}"/>
            </c:ext>
          </c:extLst>
        </c:ser>
        <c:ser>
          <c:idx val="1"/>
          <c:order val="1"/>
          <c:tx>
            <c:strRef>
              <c:f>'172'!$H$2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'172'!$F$3:$F$8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'172'!$H$3:$H$8</c:f>
              <c:numCache>
                <c:formatCode>General</c:formatCode>
                <c:ptCount val="6"/>
                <c:pt idx="0">
                  <c:v>88</c:v>
                </c:pt>
                <c:pt idx="1">
                  <c:v>24</c:v>
                </c:pt>
                <c:pt idx="2">
                  <c:v>12</c:v>
                </c:pt>
                <c:pt idx="3">
                  <c:v>8</c:v>
                </c:pt>
                <c:pt idx="4">
                  <c:v>13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B1-45DE-85FA-1432D72D0E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7839048"/>
        <c:axId val="407839704"/>
        <c:axId val="0"/>
      </c:bar3DChart>
      <c:catAx>
        <c:axId val="40783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07839704"/>
        <c:crosses val="autoZero"/>
        <c:auto val="1"/>
        <c:lblAlgn val="ctr"/>
        <c:lblOffset val="100"/>
        <c:noMultiLvlLbl val="0"/>
      </c:catAx>
      <c:valAx>
        <c:axId val="40783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40783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j-cs"/>
              </a:defRPr>
            </a:pPr>
            <a:r>
              <a:rPr lang="ar-SA" sz="2400" b="1">
                <a:solidFill>
                  <a:srgbClr val="002060"/>
                </a:solidFill>
                <a:cs typeface="+mj-cs"/>
              </a:rPr>
              <a:t>المستوى العلمي ونسب النجاح</a:t>
            </a:r>
            <a:endParaRPr lang="en-US" sz="2400" b="1">
              <a:solidFill>
                <a:srgbClr val="002060"/>
              </a:solidFill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j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'172'!$F$21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'172'!$G$20:$H$20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'172'!$G$21:$H$21</c:f>
              <c:numCache>
                <c:formatCode>General</c:formatCode>
                <c:ptCount val="2"/>
                <c:pt idx="0">
                  <c:v>30.4</c:v>
                </c:pt>
                <c:pt idx="1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B9-48E5-92EC-202BC8F745B2}"/>
            </c:ext>
          </c:extLst>
        </c:ser>
        <c:ser>
          <c:idx val="1"/>
          <c:order val="1"/>
          <c:tx>
            <c:strRef>
              <c:f>'172'!$F$22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'172'!$G$20:$H$20</c:f>
              <c:strCache>
                <c:ptCount val="2"/>
                <c:pt idx="0">
                  <c:v>العلمي</c:v>
                </c:pt>
                <c:pt idx="1">
                  <c:v>النجاح</c:v>
                </c:pt>
              </c:strCache>
            </c:strRef>
          </c:cat>
          <c:val>
            <c:numRef>
              <c:f>'172'!$G$22:$H$22</c:f>
              <c:numCache>
                <c:formatCode>General</c:formatCode>
                <c:ptCount val="2"/>
                <c:pt idx="0">
                  <c:v>44</c:v>
                </c:pt>
                <c:pt idx="1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B9-48E5-92EC-202BC8F745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2574624"/>
        <c:axId val="382568720"/>
        <c:axId val="0"/>
      </c:bar3DChart>
      <c:catAx>
        <c:axId val="382574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382568720"/>
        <c:crosses val="autoZero"/>
        <c:auto val="1"/>
        <c:lblAlgn val="ctr"/>
        <c:lblOffset val="100"/>
        <c:noMultiLvlLbl val="0"/>
      </c:catAx>
      <c:valAx>
        <c:axId val="382568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38257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364117227675983E-4"/>
          <c:y val="0.88018827444260905"/>
          <c:w val="0.39932512323832176"/>
          <c:h val="0.11313756315820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j-cs"/>
              </a:defRPr>
            </a:pPr>
            <a:r>
              <a:rPr lang="ar-SA" sz="2400" b="1">
                <a:solidFill>
                  <a:srgbClr val="002060"/>
                </a:solidFill>
                <a:cs typeface="+mj-cs"/>
              </a:rPr>
              <a:t>التقديرات حسب الدرجات</a:t>
            </a:r>
            <a:endParaRPr lang="en-US" sz="2400" b="1">
              <a:solidFill>
                <a:srgbClr val="002060"/>
              </a:solidFill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j-cs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'181'!$G$2</c:f>
              <c:strCache>
                <c:ptCount val="1"/>
                <c:pt idx="0">
                  <c:v>سعي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'181'!$F$3:$F$8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'181'!$G$3:$G$8</c:f>
              <c:numCache>
                <c:formatCode>General</c:formatCode>
                <c:ptCount val="6"/>
                <c:pt idx="0">
                  <c:v>29</c:v>
                </c:pt>
                <c:pt idx="1">
                  <c:v>34</c:v>
                </c:pt>
                <c:pt idx="2">
                  <c:v>33</c:v>
                </c:pt>
                <c:pt idx="3">
                  <c:v>24</c:v>
                </c:pt>
                <c:pt idx="4">
                  <c:v>19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B-412C-AAB3-3CF20305B3B5}"/>
            </c:ext>
          </c:extLst>
        </c:ser>
        <c:ser>
          <c:idx val="1"/>
          <c:order val="1"/>
          <c:tx>
            <c:strRef>
              <c:f>'181'!$H$2</c:f>
              <c:strCache>
                <c:ptCount val="1"/>
                <c:pt idx="0">
                  <c:v>نهائي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'181'!$F$3:$F$8</c:f>
              <c:strCache>
                <c:ptCount val="6"/>
                <c:pt idx="0">
                  <c:v>راسب</c:v>
                </c:pt>
                <c:pt idx="1">
                  <c:v>مقبول</c:v>
                </c:pt>
                <c:pt idx="2">
                  <c:v>متوسط</c:v>
                </c:pt>
                <c:pt idx="3">
                  <c:v>جيد</c:v>
                </c:pt>
                <c:pt idx="4">
                  <c:v>جيدجدا</c:v>
                </c:pt>
                <c:pt idx="5">
                  <c:v>امتياز</c:v>
                </c:pt>
              </c:strCache>
            </c:strRef>
          </c:cat>
          <c:val>
            <c:numRef>
              <c:f>'181'!$H$3:$H$8</c:f>
              <c:numCache>
                <c:formatCode>General</c:formatCode>
                <c:ptCount val="6"/>
                <c:pt idx="0">
                  <c:v>73</c:v>
                </c:pt>
                <c:pt idx="1">
                  <c:v>22</c:v>
                </c:pt>
                <c:pt idx="2">
                  <c:v>20</c:v>
                </c:pt>
                <c:pt idx="3">
                  <c:v>16</c:v>
                </c:pt>
                <c:pt idx="4">
                  <c:v>11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BB-412C-AAB3-3CF20305B3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6402048"/>
        <c:axId val="266402376"/>
        <c:axId val="0"/>
      </c:bar3DChart>
      <c:catAx>
        <c:axId val="26640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266402376"/>
        <c:crosses val="autoZero"/>
        <c:auto val="1"/>
        <c:lblAlgn val="ctr"/>
        <c:lblOffset val="100"/>
        <c:noMultiLvlLbl val="0"/>
      </c:catAx>
      <c:valAx>
        <c:axId val="26640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26640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072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993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50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044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1512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3051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1880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4850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719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817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241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89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780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71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361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061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722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20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8BAE-C964-459F-B2B9-3DBC10208E49}" type="datetimeFigureOut">
              <a:rPr lang="ar-SA" smtClean="0"/>
              <a:t>03/09/1440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CCA2-15AE-453E-82FD-25E5FF08CF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107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  <p:sldLayoutId id="2147484200" r:id="rId13"/>
    <p:sldLayoutId id="2147484201" r:id="rId14"/>
    <p:sldLayoutId id="2147484202" r:id="rId15"/>
    <p:sldLayoutId id="2147484203" r:id="rId16"/>
    <p:sldLayoutId id="2147484204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4333" y="1851457"/>
            <a:ext cx="9220209" cy="25853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احصائيات</a:t>
            </a:r>
          </a:p>
          <a:p>
            <a:pPr algn="ctr"/>
            <a:r>
              <a:rPr lang="ar-SA" sz="54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 </a:t>
            </a:r>
            <a:r>
              <a:rPr lang="ar-SA" sz="54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نتائج </a:t>
            </a:r>
            <a:r>
              <a:rPr lang="ar-SA" sz="54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مادة البرمجه </a:t>
            </a:r>
          </a:p>
          <a:p>
            <a:pPr algn="ctr"/>
            <a:r>
              <a:rPr lang="ar-SA" sz="54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لسنوات </a:t>
            </a:r>
            <a:r>
              <a:rPr lang="ar-SA" sz="54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سابقة</a:t>
            </a:r>
            <a:endParaRPr lang="en-US" sz="5400" b="1" dirty="0">
              <a:ln w="9525">
                <a:noFill/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003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939" y="945397"/>
            <a:ext cx="11174278" cy="53934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chemeClr val="tx2">
                    <a:lumMod val="10000"/>
                  </a:schemeClr>
                </a:solidFill>
                <a:effectLst/>
                <a:cs typeface="+mj-cs"/>
              </a:rPr>
              <a:t>كما هو معروف لدى الجميع ان موضوع البرمجه من اساسيات علوم الحاسبات وقد لوحظ في السنوات الاخيرة تدني المستوى العلمي لمعظم الطلبة في هذه الماده الدراسيه </a:t>
            </a:r>
            <a:r>
              <a:rPr lang="ar-SA" sz="2800" b="1" dirty="0" smtClean="0">
                <a:solidFill>
                  <a:schemeClr val="tx2">
                    <a:lumMod val="10000"/>
                  </a:schemeClr>
                </a:solidFill>
                <a:effectLst/>
                <a:cs typeface="+mj-cs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chemeClr val="tx2">
                    <a:lumMod val="10000"/>
                  </a:schemeClr>
                </a:solidFill>
                <a:effectLst/>
                <a:cs typeface="+mj-cs"/>
              </a:rPr>
              <a:t>ولما </a:t>
            </a:r>
            <a:r>
              <a:rPr lang="ar-SA" sz="2800" b="1" dirty="0" smtClean="0">
                <a:solidFill>
                  <a:schemeClr val="tx2">
                    <a:lumMod val="10000"/>
                  </a:schemeClr>
                </a:solidFill>
                <a:effectLst/>
                <a:cs typeface="+mj-cs"/>
              </a:rPr>
              <a:t>لهذا الموضوع من اهمية في تهيئة وبناء الطلبة لاكمال مسيرتهم العلميه في هذا المجال كان لابد من وقفه قصيره لـ:-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chemeClr val="bg2"/>
                </a:solidFill>
                <a:effectLst/>
                <a:cs typeface="+mj-cs"/>
              </a:rPr>
              <a:t>تحديد </a:t>
            </a:r>
            <a:r>
              <a:rPr lang="ar-SA" sz="2800" b="1" dirty="0" smtClean="0">
                <a:solidFill>
                  <a:schemeClr val="bg2"/>
                </a:solidFill>
                <a:effectLst/>
                <a:cs typeface="+mj-cs"/>
              </a:rPr>
              <a:t>اسباب تدني المستوى العلمي والتي قد تكون :-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ar-SA" sz="2800" b="1" u="sng" dirty="0" smtClean="0">
                <a:solidFill>
                  <a:srgbClr val="FF0000"/>
                </a:solidFill>
                <a:effectLst/>
                <a:cs typeface="+mj-cs"/>
              </a:rPr>
              <a:t>قابلية الفهم والادراك لدى الطلبة </a:t>
            </a:r>
            <a:endParaRPr lang="ar-SA" sz="2800" b="1" u="sng" dirty="0" smtClean="0">
              <a:solidFill>
                <a:srgbClr val="FF0000"/>
              </a:solidFill>
              <a:effectLst/>
              <a:cs typeface="+mj-cs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ar-SA" sz="2800" b="1" u="sng" dirty="0" smtClean="0">
                <a:solidFill>
                  <a:srgbClr val="FF0000"/>
                </a:solidFill>
                <a:effectLst/>
                <a:cs typeface="+mj-cs"/>
              </a:rPr>
              <a:t>اختيار اللغه غير المناسبه لتطبيق الاساسيات كخطوة اولى في بداية مشوار البرمجة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ar-SA" sz="2800" b="1" u="sng" dirty="0" smtClean="0">
                <a:solidFill>
                  <a:srgbClr val="FF0000"/>
                </a:solidFill>
                <a:effectLst/>
                <a:cs typeface="+mj-cs"/>
              </a:rPr>
              <a:t>المساعدات الممنوحه للطلبة</a:t>
            </a:r>
            <a:r>
              <a:rPr lang="ar-SA" sz="2800" b="1" dirty="0" smtClean="0">
                <a:solidFill>
                  <a:srgbClr val="FF0000"/>
                </a:solidFill>
                <a:effectLst/>
                <a:cs typeface="+mj-cs"/>
              </a:rPr>
              <a:t> </a:t>
            </a:r>
            <a:endParaRPr lang="ar-SA" sz="2800" b="1" dirty="0">
              <a:solidFill>
                <a:srgbClr val="FF0000"/>
              </a:solidFill>
              <a:effectLst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28588"/>
            <a:ext cx="10353675" cy="8175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الاهداف</a:t>
            </a:r>
            <a:endParaRPr lang="en-US" sz="5400" dirty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194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454" y="1866955"/>
            <a:ext cx="1142225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3600" b="1" dirty="0">
                <a:solidFill>
                  <a:schemeClr val="bg2"/>
                </a:solidFill>
                <a:cs typeface="+mj-cs"/>
              </a:rPr>
              <a:t>مناقشه هذا الموضوع </a:t>
            </a:r>
            <a:r>
              <a:rPr lang="ar-SA" sz="3600" b="1" dirty="0" smtClean="0">
                <a:solidFill>
                  <a:schemeClr val="bg2"/>
                </a:solidFill>
                <a:cs typeface="+mj-cs"/>
              </a:rPr>
              <a:t>من خلال الاطلاع </a:t>
            </a:r>
            <a:r>
              <a:rPr lang="ar-SA" sz="3600" b="1" dirty="0">
                <a:solidFill>
                  <a:schemeClr val="bg2"/>
                </a:solidFill>
                <a:cs typeface="+mj-cs"/>
              </a:rPr>
              <a:t>على نتائج الطلبة في فصول واعوام دراسيه سابقه </a:t>
            </a:r>
            <a:r>
              <a:rPr lang="ar-SA" sz="3600" b="1" dirty="0">
                <a:solidFill>
                  <a:schemeClr val="bg2"/>
                </a:solidFill>
                <a:cs typeface="+mj-cs"/>
              </a:rPr>
              <a:t>و</a:t>
            </a:r>
            <a:r>
              <a:rPr lang="ar-SA" sz="3600" b="1" dirty="0" smtClean="0">
                <a:solidFill>
                  <a:schemeClr val="bg2"/>
                </a:solidFill>
                <a:cs typeface="+mj-cs"/>
              </a:rPr>
              <a:t> </a:t>
            </a:r>
            <a:r>
              <a:rPr lang="ar-SA" sz="3600" b="1" dirty="0">
                <a:solidFill>
                  <a:schemeClr val="bg2"/>
                </a:solidFill>
                <a:cs typeface="+mj-cs"/>
              </a:rPr>
              <a:t>مقارنة درجات السعي والدرجات التي حصلوا عليها في الامتحان النهائي مع التقديرات </a:t>
            </a:r>
            <a:endParaRPr lang="ar-SA" sz="3600" b="1" dirty="0" smtClean="0">
              <a:solidFill>
                <a:schemeClr val="bg2"/>
              </a:solidFill>
              <a:cs typeface="+mj-cs"/>
            </a:endParaRPr>
          </a:p>
          <a:p>
            <a:pPr algn="just" rtl="1"/>
            <a:endParaRPr lang="ar-SA" sz="3600" b="1" dirty="0" smtClean="0">
              <a:solidFill>
                <a:schemeClr val="bg2"/>
              </a:solidFill>
              <a:cs typeface="+mj-cs"/>
            </a:endParaRPr>
          </a:p>
          <a:p>
            <a:pPr lvl="1" indent="-457200" algn="just" rtl="1">
              <a:buFont typeface="Wingdings" panose="05000000000000000000" pitchFamily="2" charset="2"/>
              <a:buChar char="Ø"/>
            </a:pPr>
            <a:r>
              <a:rPr lang="ar-SA" sz="3600" b="1" dirty="0" smtClean="0">
                <a:solidFill>
                  <a:schemeClr val="bg2"/>
                </a:solidFill>
                <a:cs typeface="+mj-cs"/>
              </a:rPr>
              <a:t>ايجاد </a:t>
            </a:r>
            <a:r>
              <a:rPr lang="ar-SA" sz="3600" b="1" dirty="0">
                <a:solidFill>
                  <a:schemeClr val="bg2"/>
                </a:solidFill>
                <a:cs typeface="+mj-cs"/>
              </a:rPr>
              <a:t>الحلول المناسبه لتجاوزها</a:t>
            </a:r>
          </a:p>
          <a:p>
            <a:pPr algn="r"/>
            <a:endParaRPr lang="ar-SA" sz="3200" dirty="0"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3031" y="137713"/>
            <a:ext cx="2880633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cs typeface="+mj-cs"/>
              </a:rPr>
              <a:t>الاهداف</a:t>
            </a:r>
            <a:endParaRPr lang="en-US" sz="5400" dirty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308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539" y="117391"/>
            <a:ext cx="10396882" cy="858794"/>
          </a:xfrm>
        </p:spPr>
        <p:txBody>
          <a:bodyPr>
            <a:normAutofit/>
          </a:bodyPr>
          <a:lstStyle/>
          <a:p>
            <a:pPr algn="ctr"/>
            <a:r>
              <a:rPr lang="ar-SA" sz="3600" dirty="0" smtClean="0"/>
              <a:t>العام الدراسي 2016 الفصل الاول </a:t>
            </a:r>
            <a:endParaRPr lang="ar-SA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492000"/>
              </p:ext>
            </p:extLst>
          </p:nvPr>
        </p:nvGraphicFramePr>
        <p:xfrm>
          <a:off x="6664272" y="1286360"/>
          <a:ext cx="5202541" cy="402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189731"/>
              </p:ext>
            </p:extLst>
          </p:nvPr>
        </p:nvGraphicFramePr>
        <p:xfrm>
          <a:off x="168075" y="1131376"/>
          <a:ext cx="6496197" cy="499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8964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4929"/>
            <a:ext cx="10396882" cy="710984"/>
          </a:xfrm>
        </p:spPr>
        <p:txBody>
          <a:bodyPr/>
          <a:lstStyle/>
          <a:p>
            <a:pPr algn="ctr"/>
            <a:r>
              <a:rPr lang="ar-SA" dirty="0" smtClean="0"/>
              <a:t>العام الدراسي 2016 الفصل الثاني </a:t>
            </a:r>
            <a:endParaRPr lang="ar-SA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005863"/>
              </p:ext>
            </p:extLst>
          </p:nvPr>
        </p:nvGraphicFramePr>
        <p:xfrm>
          <a:off x="6676838" y="976393"/>
          <a:ext cx="5241359" cy="421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500753"/>
              </p:ext>
            </p:extLst>
          </p:nvPr>
        </p:nvGraphicFramePr>
        <p:xfrm>
          <a:off x="108489" y="805913"/>
          <a:ext cx="6695268" cy="547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4949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064386"/>
              </p:ext>
            </p:extLst>
          </p:nvPr>
        </p:nvGraphicFramePr>
        <p:xfrm>
          <a:off x="263053" y="867904"/>
          <a:ext cx="6788674" cy="550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12013"/>
              </p:ext>
            </p:extLst>
          </p:nvPr>
        </p:nvGraphicFramePr>
        <p:xfrm>
          <a:off x="7051726" y="1072114"/>
          <a:ext cx="4943962" cy="424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152433" y="148784"/>
            <a:ext cx="5953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>
                <a:ln w="10160">
                  <a:solidFill>
                    <a:schemeClr val="accent5"/>
                  </a:solidFill>
                  <a:prstDash val="solid"/>
                </a:ln>
                <a:cs typeface="+mj-cs"/>
              </a:rPr>
              <a:t>العام الدراسي 2017 الفصل الاول 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118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66" y="143360"/>
            <a:ext cx="10396882" cy="926024"/>
          </a:xfrm>
        </p:spPr>
        <p:txBody>
          <a:bodyPr/>
          <a:lstStyle/>
          <a:p>
            <a:pPr algn="ctr"/>
            <a:r>
              <a:rPr lang="ar-SA" dirty="0" smtClean="0"/>
              <a:t>العام الدراسي 2017 الفصل الثاني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180869"/>
              </p:ext>
            </p:extLst>
          </p:nvPr>
        </p:nvGraphicFramePr>
        <p:xfrm>
          <a:off x="356461" y="929897"/>
          <a:ext cx="6478292" cy="564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081728"/>
              </p:ext>
            </p:extLst>
          </p:nvPr>
        </p:nvGraphicFramePr>
        <p:xfrm>
          <a:off x="6834753" y="1069384"/>
          <a:ext cx="5005951" cy="380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8253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081" y="210143"/>
            <a:ext cx="10515600" cy="766250"/>
          </a:xfrm>
        </p:spPr>
        <p:txBody>
          <a:bodyPr/>
          <a:lstStyle/>
          <a:p>
            <a:pPr algn="ctr"/>
            <a:r>
              <a:rPr lang="ar-SA" dirty="0" smtClean="0"/>
              <a:t>العام الدراسي 2018 الفصل الاول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389405"/>
              </p:ext>
            </p:extLst>
          </p:nvPr>
        </p:nvGraphicFramePr>
        <p:xfrm>
          <a:off x="250068" y="836909"/>
          <a:ext cx="7049634" cy="5734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936818"/>
              </p:ext>
            </p:extLst>
          </p:nvPr>
        </p:nvGraphicFramePr>
        <p:xfrm>
          <a:off x="7144719" y="976393"/>
          <a:ext cx="4788976" cy="391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51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5743" y="2579878"/>
            <a:ext cx="7408190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شكرا </a:t>
            </a:r>
            <a:r>
              <a:rPr lang="ar-SA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لحضوركم و استماعكم 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822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372</TotalTime>
  <Words>184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Arabic Typesetting</vt:lpstr>
      <vt:lpstr>Arial</vt:lpstr>
      <vt:lpstr>Bookman Old Style</vt:lpstr>
      <vt:lpstr>Rockwell</vt:lpstr>
      <vt:lpstr>Times New Roman</vt:lpstr>
      <vt:lpstr>Wingdings</vt:lpstr>
      <vt:lpstr>Damask</vt:lpstr>
      <vt:lpstr>PowerPoint Presentation</vt:lpstr>
      <vt:lpstr>الاهداف</vt:lpstr>
      <vt:lpstr>PowerPoint Presentation</vt:lpstr>
      <vt:lpstr>العام الدراسي 2016 الفصل الاول </vt:lpstr>
      <vt:lpstr>العام الدراسي 2016 الفصل الثاني </vt:lpstr>
      <vt:lpstr>PowerPoint Presentation</vt:lpstr>
      <vt:lpstr>العام الدراسي 2017 الفصل الثاني </vt:lpstr>
      <vt:lpstr>العام الدراسي 2018 الفصل الاول 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احصائيات نتائج البرمجه لسنوات سابقه</dc:title>
  <dc:creator>Saba</dc:creator>
  <cp:lastModifiedBy>Saba</cp:lastModifiedBy>
  <cp:revision>54</cp:revision>
  <dcterms:created xsi:type="dcterms:W3CDTF">2019-04-27T20:11:31Z</dcterms:created>
  <dcterms:modified xsi:type="dcterms:W3CDTF">2019-05-07T21:22:51Z</dcterms:modified>
</cp:coreProperties>
</file>